
<file path=[Content_Types].xml><?xml version="1.0" encoding="utf-8"?>
<Types xmlns="http://schemas.openxmlformats.org/package/2006/content-types"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tableStyles.xml" ContentType="application/vnd.openxmlformats-officedocument.presentationml.tableStyles+xml"/>
  <Override PartName="/ppt/metadata" ContentType="application/binary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90" r:id="rId6"/>
  </p:sldMasterIdLst>
  <p:notesMasterIdLst>
    <p:notesMasterId r:id="rId7"/>
  </p:notesMasterIdLst>
  <p:sldIdLst>
    <p:sldId id="256" r:id="rId9"/>
    <p:sldId id="257" r:id="rId10"/>
    <p:sldId id="300" r:id="rId11"/>
    <p:sldId id="301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6" r:id="rId29"/>
    <p:sldId id="277" r:id="rId30"/>
    <p:sldId id="278" r:id="rId31"/>
    <p:sldId id="280" r:id="rId32"/>
    <p:sldId id="279" r:id="rId33"/>
    <p:sldId id="281" r:id="rId34"/>
    <p:sldId id="282" r:id="rId35"/>
    <p:sldId id="283" r:id="rId36"/>
    <p:sldId id="285" r:id="rId37"/>
    <p:sldId id="284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2" r:id="rId53"/>
    <p:sldId id="303" r:id="rId54"/>
    <p:sldId id="304" r:id="rId55"/>
    <p:sldId id="305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906000" cy="6858000"/>
  <p:notesSz cx="6805295" cy="993902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hm+wD0CKINGVE838yBsk+c2aNTlg=="/>
    </p:ext>
    <p:ext uri="{EFAFB233-063F-42B5-8137-9DF3F51BA10A}">
      <p15:sldGuideLst xmlns:p15="http://schemas.microsoft.com/office/powerpoint/2012/main">
        <p15:guide id="2" pos="168" userDrawn="0">
          <p15:clr>
            <a:srgbClr val="A4A3A4"/>
          </p15:clr>
        </p15:guide>
        <p15:guide id="1" orient="horz" pos="568" userDrawn="1">
          <p15:clr>
            <a:srgbClr val="A4A3A4"/>
          </p15:clr>
        </p15:guide>
        <p15:guide id="2" orient="horz" pos="1060" userDrawn="1">
          <p15:clr>
            <a:srgbClr val="A4A3A4"/>
          </p15:clr>
        </p15:guide>
        <p15:guide id="3" pos="4689" userDrawn="1">
          <p15:clr>
            <a:srgbClr val="A4A3A4"/>
          </p15:clr>
        </p15:guide>
        <p15:guide id="4" orient="horz" pos="4105" userDrawn="1">
          <p15:clr>
            <a:srgbClr val="F26B43"/>
          </p15:clr>
        </p15:guide>
        <p15:guide id="5" pos="5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79E3001B-C583-405D-96D7-CED639A6AE46}">
  <a:tblStyle styleId="{79E3001B-C583-405D-96D7-CED639A6AE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8D38B4F-118D-4CC3-9164-0E1D2A9FFA7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 showGuides="1">
      <p:cViewPr varScale="1">
        <p:scale>
          <a:sx n="100" d="100"/>
          <a:sy n="100" d="100"/>
        </p:scale>
        <p:origin x="0" y="0"/>
      </p:cViewPr>
      <p:guideLst>
        <p:guide pos="168"/>
        <p:guide orient="horz" pos="568"/>
        <p:guide orient="horz" pos="1060"/>
        <p:guide pos="4689"/>
        <p:guide orient="horz" pos="4105"/>
        <p:guide pos="5940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notesMaster" Target="notesMasters/notesMaster1.xml"></Relationship><Relationship Id="rId8" Type="http://schemas.openxmlformats.org/officeDocument/2006/relationships/theme" Target="theme/theme2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slide" Target="slides/slide18.xml"></Relationship><Relationship Id="rId27" Type="http://schemas.openxmlformats.org/officeDocument/2006/relationships/slide" Target="slides/slide19.xml"></Relationship><Relationship Id="rId28" Type="http://schemas.openxmlformats.org/officeDocument/2006/relationships/slide" Target="slides/slide20.xml"></Relationship><Relationship Id="rId29" Type="http://schemas.openxmlformats.org/officeDocument/2006/relationships/slide" Target="slides/slide21.xml"></Relationship><Relationship Id="rId30" Type="http://schemas.openxmlformats.org/officeDocument/2006/relationships/slide" Target="slides/slide22.xml"></Relationship><Relationship Id="rId31" Type="http://schemas.openxmlformats.org/officeDocument/2006/relationships/slide" Target="slides/slide23.xml"></Relationship><Relationship Id="rId32" Type="http://schemas.openxmlformats.org/officeDocument/2006/relationships/slide" Target="slides/slide24.xml"></Relationship><Relationship Id="rId33" Type="http://schemas.openxmlformats.org/officeDocument/2006/relationships/slide" Target="slides/slide25.xml"></Relationship><Relationship Id="rId34" Type="http://schemas.openxmlformats.org/officeDocument/2006/relationships/slide" Target="slides/slide26.xml"></Relationship><Relationship Id="rId35" Type="http://schemas.openxmlformats.org/officeDocument/2006/relationships/slide" Target="slides/slide27.xml"></Relationship><Relationship Id="rId36" Type="http://schemas.openxmlformats.org/officeDocument/2006/relationships/slide" Target="slides/slide28.xml"></Relationship><Relationship Id="rId37" Type="http://schemas.openxmlformats.org/officeDocument/2006/relationships/slide" Target="slides/slide29.xml"></Relationship><Relationship Id="rId38" Type="http://schemas.openxmlformats.org/officeDocument/2006/relationships/slide" Target="slides/slide30.xml"></Relationship><Relationship Id="rId39" Type="http://schemas.openxmlformats.org/officeDocument/2006/relationships/slide" Target="slides/slide31.xml"></Relationship><Relationship Id="rId40" Type="http://schemas.openxmlformats.org/officeDocument/2006/relationships/slide" Target="slides/slide32.xml"></Relationship><Relationship Id="rId41" Type="http://schemas.openxmlformats.org/officeDocument/2006/relationships/slide" Target="slides/slide33.xml"></Relationship><Relationship Id="rId42" Type="http://schemas.openxmlformats.org/officeDocument/2006/relationships/slide" Target="slides/slide34.xml"></Relationship><Relationship Id="rId43" Type="http://schemas.openxmlformats.org/officeDocument/2006/relationships/slide" Target="slides/slide35.xml"></Relationship><Relationship Id="rId44" Type="http://schemas.openxmlformats.org/officeDocument/2006/relationships/slide" Target="slides/slide36.xml"></Relationship><Relationship Id="rId45" Type="http://schemas.openxmlformats.org/officeDocument/2006/relationships/slide" Target="slides/slide37.xml"></Relationship><Relationship Id="rId46" Type="http://schemas.openxmlformats.org/officeDocument/2006/relationships/slide" Target="slides/slide38.xml"></Relationship><Relationship Id="rId47" Type="http://schemas.openxmlformats.org/officeDocument/2006/relationships/slide" Target="slides/slide39.xml"></Relationship><Relationship Id="rId48" Type="http://schemas.openxmlformats.org/officeDocument/2006/relationships/slide" Target="slides/slide40.xml"></Relationship><Relationship Id="rId49" Type="http://schemas.openxmlformats.org/officeDocument/2006/relationships/slide" Target="slides/slide41.xml"></Relationship><Relationship Id="rId50" Type="http://schemas.openxmlformats.org/officeDocument/2006/relationships/slide" Target="slides/slide42.xml"></Relationship><Relationship Id="rId51" Type="http://schemas.openxmlformats.org/officeDocument/2006/relationships/slide" Target="slides/slide43.xml"></Relationship><Relationship Id="rId52" Type="http://schemas.openxmlformats.org/officeDocument/2006/relationships/slide" Target="slides/slide44.xml"></Relationship><Relationship Id="rId53" Type="http://schemas.openxmlformats.org/officeDocument/2006/relationships/slide" Target="slides/slide45.xml"></Relationship><Relationship Id="rId54" Type="http://schemas.openxmlformats.org/officeDocument/2006/relationships/slide" Target="slides/slide46.xml"></Relationship><Relationship Id="rId55" Type="http://schemas.openxmlformats.org/officeDocument/2006/relationships/slide" Target="slides/slide47.xml"></Relationship><Relationship Id="rId56" Type="http://schemas.openxmlformats.org/officeDocument/2006/relationships/slide" Target="slides/slide48.xml"></Relationship><Relationship Id="rId57" Type="http://schemas.openxmlformats.org/officeDocument/2006/relationships/slide" Target="slides/slide49.xml"></Relationship><Relationship Id="rId58" Type="http://schemas.openxmlformats.org/officeDocument/2006/relationships/slide" Target="slides/slide50.xml"></Relationship><Relationship Id="rId59" Type="http://schemas.openxmlformats.org/officeDocument/2006/relationships/slide" Target="slides/slide51.xml"></Relationship><Relationship Id="rId60" Type="http://schemas.openxmlformats.org/officeDocument/2006/relationships/slide" Target="slides/slide52.xml"></Relationship><Relationship Id="rId61" Type="http://schemas.openxmlformats.org/officeDocument/2006/relationships/slide" Target="slides/slide53.xml"></Relationship><Relationship Id="rId62" Type="http://schemas.openxmlformats.org/officeDocument/2006/relationships/slide" Target="slides/slide54.xml"></Relationship><Relationship Id="rId63" Type="http://schemas.openxmlformats.org/officeDocument/2006/relationships/slide" Target="slides/slide55.xml"></Relationship><Relationship Id="rId64" Type="http://schemas.openxmlformats.org/officeDocument/2006/relationships/slide" Target="slides/slide56.xml"></Relationship><Relationship Id="rId71" Type="http://schemas.openxmlformats.org/officeDocument/2006/relationships/viewProps" Target="viewProps.xml"></Relationship><Relationship Id="rId7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5" name="Google Shape;35;p3:notes"/>
          <p:cNvSpPr>
            <a:spLocks/>
          </p:cNvSpPr>
          <p:nvPr>
            <p:ph type="sldImg"/>
          </p:nvPr>
        </p:nvSpPr>
        <p:spPr>
          <a:xfrm rot="0">
            <a:off x="713105" y="746125"/>
            <a:ext cx="5380355" cy="372681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5" name="Google Shape;35;p3:notes"/>
          <p:cNvSpPr>
            <a:spLocks/>
          </p:cNvSpPr>
          <p:nvPr>
            <p:ph type="sldImg"/>
          </p:nvPr>
        </p:nvSpPr>
        <p:spPr>
          <a:xfrm rot="0">
            <a:off x="713105" y="746125"/>
            <a:ext cx="5380355" cy="372681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98fbe0088f_0_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g198fbe0088f_0_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8fbe0088f_0_2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g198fbe0088f_0_2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gif"/><Relationship Id="rId8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6"/>
          <p:cNvSpPr txBox="1"/>
          <p:nvPr/>
        </p:nvSpPr>
        <p:spPr>
          <a:xfrm>
            <a:off x="3901479" y="182738"/>
            <a:ext cx="5754150" cy="43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디자인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7"/>
          <p:cNvPicPr preferRelativeResize="0"/>
          <p:nvPr/>
        </p:nvPicPr>
        <p:blipFill rotWithShape="1">
          <a:blip r:embed="rId2">
            <a:alphaModFix/>
          </a:blip>
          <a:srcRect b="5530" l="0" r="0" t="12551"/>
          <a:stretch/>
        </p:blipFill>
        <p:spPr>
          <a:xfrm>
            <a:off x="0" y="702128"/>
            <a:ext cx="9906000" cy="597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7"/>
          <p:cNvSpPr txBox="1"/>
          <p:nvPr/>
        </p:nvSpPr>
        <p:spPr>
          <a:xfrm>
            <a:off x="1299811" y="6679816"/>
            <a:ext cx="258436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Copyright@ 2015 ASIANA IDT, INC. All Rights Reserved Confidential.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kingULifeSmart.png" id="19" name="Google Shape;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04" y="6626508"/>
            <a:ext cx="992970" cy="20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3" y="0"/>
            <a:ext cx="6560520" cy="70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6536" y="6631991"/>
            <a:ext cx="915633" cy="20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2565" y="6626508"/>
            <a:ext cx="711193" cy="1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7">
            <a:alphaModFix/>
          </a:blip>
          <a:srcRect b="0" l="0" r="0" t="6913"/>
          <a:stretch/>
        </p:blipFill>
        <p:spPr>
          <a:xfrm>
            <a:off x="6327320" y="-254"/>
            <a:ext cx="3578679" cy="70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361" y="15987"/>
            <a:ext cx="484108" cy="21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37831651478.pn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400081739358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763631916962.pn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803001974464.pn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500012085705.png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737832148145.pn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489132203281.pn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6568362276827.pn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4623915541.png"></Relationship><Relationship Id="rId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508341628467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4" Type="http://schemas.openxmlformats.org/officeDocument/2006/relationships/image" Target="../media/fImage18140475741.png"></Relationship><Relationship Id="rId5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625791686334.png"></Relationship><Relationship Id="rId3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87391816500.pn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1431176633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51351886500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82432069169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48612085724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0732151478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1972229358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65802286962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54762474464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934538441.png"></Relationship><Relationship Id="rId3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2442455705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20472538145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5372593281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751162656827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93542719961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99934277491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10832832995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0472901942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20972974827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1633095436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6283938467.png"></Relationship><Relationship Id="rId3" Type="http://schemas.openxmlformats.org/officeDocument/2006/relationships/notesSlide" Target="../notesSlides/notesSlide4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7183302391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8433394604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88543543902.png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427365153.png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010371292.pn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2754032382.png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24854267421.png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2234298716.png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43284339718.png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35234819895.png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1787130618467.png"></Relationship><Relationship Id="rId4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93374895447.png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62494971726.png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8845034771.png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62715091538.png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63725151869.png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55345219912.png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83685285667.pn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2277441166334.pn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28201266500.pn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661121369169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2387191595724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/>
          <p:nvPr/>
        </p:nvSpPr>
        <p:spPr>
          <a:xfrm>
            <a:off x="1541145" y="1099820"/>
            <a:ext cx="7157720" cy="58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디자인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94765" y="1746250"/>
            <a:ext cx="7479030" cy="4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>
            <a:spLocks/>
          </p:cNvSpPr>
          <p:nvPr/>
        </p:nvSpPr>
        <p:spPr>
          <a:xfrm rot="0">
            <a:off x="3716655" y="3775075"/>
            <a:ext cx="2672080" cy="1138555"/>
          </a:xfrm>
          <a:prstGeom prst="rect"/>
          <a:noFill/>
          <a:ln>
            <a:noFill/>
            <a:prstDash/>
          </a:ln>
        </p:spPr>
        <p:txBody>
          <a:bodyPr wrap="square" lIns="0" tIns="0" rIns="0" bIns="0" numCol="1" vert="horz" anchor="ctr">
            <a:spAutoFit/>
          </a:bodyPr>
          <a:lstStyle/>
          <a:p>
            <a:pPr marL="0" indent="0" rtl="0" algn="ctr">
              <a:lnSpc>
                <a:spcPct val="20555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cap="none" i="0" b="1" strike="noStrike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조</a:t>
            </a:r>
            <a:r>
              <a:rPr sz="1800" cap="none" i="0" b="1" strike="noStrike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sz="1800" cap="none" i="0" b="1" strike="noStrike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ko-KR" sz="1800" cap="none" i="0" b="1" strike="noStrike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000,000,000</a:t>
            </a:r>
            <a:endParaRPr lang="ko-KR" altLang="en-US" sz="1800" cap="none" i="0" b="1" strike="noStrike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4180"/>
            <a:ext cx="7195185" cy="48342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비회원으로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예약시 이름과 주민등록 번호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입력 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혹은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 조회가능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*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*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처음 시도시 이름과 주민번호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환자번호 db에 저장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-00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비회원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진입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비회원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진입시 출력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912745" y="2254885"/>
            <a:ext cx="1864995" cy="191452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808605" y="216344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89100"/>
            <a:ext cx="7188200" cy="48469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31673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비회원일시에만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출력되며 회원이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예약할때는 출력 안 됨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선택시 의료진목록 출력후 의료진 선택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능한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날짜 강조표시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예약할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날짜 선택시 하단에 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시간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대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출력 및 가능 시간 강조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선택한 진료과,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의사,날짜,시간 표시후 예약하기 버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활성화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문진표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-01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일정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일정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등록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67970" y="2035175"/>
            <a:ext cx="2025650" cy="20701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04775" y="190690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도형 76"/>
          <p:cNvSpPr>
            <a:spLocks/>
          </p:cNvSpPr>
          <p:nvPr/>
        </p:nvSpPr>
        <p:spPr>
          <a:xfrm rot="0">
            <a:off x="354330" y="2297430"/>
            <a:ext cx="3551555" cy="329374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3" name="도형 78"/>
          <p:cNvSpPr>
            <a:spLocks/>
          </p:cNvSpPr>
          <p:nvPr/>
        </p:nvSpPr>
        <p:spPr>
          <a:xfrm rot="0">
            <a:off x="234950" y="219138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도형 79"/>
          <p:cNvSpPr>
            <a:spLocks/>
          </p:cNvSpPr>
          <p:nvPr/>
        </p:nvSpPr>
        <p:spPr>
          <a:xfrm rot="0">
            <a:off x="3972560" y="2303145"/>
            <a:ext cx="1817370" cy="328041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" name="도형 81"/>
          <p:cNvSpPr>
            <a:spLocks/>
          </p:cNvSpPr>
          <p:nvPr/>
        </p:nvSpPr>
        <p:spPr>
          <a:xfrm rot="0">
            <a:off x="3867785" y="219011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도형 82"/>
          <p:cNvSpPr>
            <a:spLocks/>
          </p:cNvSpPr>
          <p:nvPr/>
        </p:nvSpPr>
        <p:spPr>
          <a:xfrm rot="0">
            <a:off x="5839460" y="2294255"/>
            <a:ext cx="1531620" cy="329692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" name="도형 83"/>
          <p:cNvSpPr>
            <a:spLocks/>
          </p:cNvSpPr>
          <p:nvPr/>
        </p:nvSpPr>
        <p:spPr>
          <a:xfrm rot="0">
            <a:off x="5727065" y="219583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" y="1692275"/>
            <a:ext cx="7188835" cy="483679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문진표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작성후 문진표 저장하기 버튼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완료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-02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문진표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문진표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작성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916430" y="1815465"/>
            <a:ext cx="3879850" cy="461073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19275" y="173101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4180"/>
            <a:ext cx="7195185" cy="484187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1684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정보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환자번호는 qr코드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형태로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출력해 병원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앱 또는 키오스크에서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이용가능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단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내역조회버튼 클릭시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 페이지 이동 인쇄 버튼 클릭시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인쇄화면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출력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-03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완료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확인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완료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확인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019300" y="2145030"/>
            <a:ext cx="3667125" cy="348996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914525" y="203898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8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4180"/>
            <a:ext cx="7188200" cy="48342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 출력 및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스케쥴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변경,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취소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-04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내역 조회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내역 조회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변경 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67970" y="2115820"/>
            <a:ext cx="7162165" cy="15773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56210" y="200977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8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685" y="1692275"/>
            <a:ext cx="7185660" cy="483679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진료 예약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안내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-05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내역 조회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내역 조회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변경 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75590" y="1962150"/>
            <a:ext cx="7162165" cy="45516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0815" y="185610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0370"/>
            <a:ext cx="7188200" cy="483108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기본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정보 입력후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내용 작성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신청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버튼 클릭시 관리자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 이메일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혹은 전화로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상담내역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전달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eservation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-05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예약/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상담 등록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예약/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상담 등록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378710" y="2049780"/>
            <a:ext cx="2948305" cy="42735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288540" y="195135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92275"/>
            <a:ext cx="7184390" cy="482917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752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헤더영역: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상단 메뉴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호버링시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하위메뉴 표시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페이지 이동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우측 아이콘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마이페이지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자주 사용하는 페이지 표시 및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해당페이지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센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터 메인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협진병원센터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메인페이지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668145" y="1896110"/>
            <a:ext cx="4399280" cy="2222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563370" y="179006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도형 91"/>
          <p:cNvSpPr>
            <a:spLocks/>
          </p:cNvSpPr>
          <p:nvPr/>
        </p:nvSpPr>
        <p:spPr>
          <a:xfrm rot="0">
            <a:off x="1644650" y="3990340"/>
            <a:ext cx="4458970" cy="175450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" name="도형 92"/>
          <p:cNvSpPr>
            <a:spLocks/>
          </p:cNvSpPr>
          <p:nvPr/>
        </p:nvSpPr>
        <p:spPr>
          <a:xfrm rot="0">
            <a:off x="1539875" y="389128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125" y="1818640"/>
            <a:ext cx="6024880" cy="470662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진료협력센터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개요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위치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안내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센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개요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협진병원센터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 - 개요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031875" y="2132965"/>
            <a:ext cx="5993765" cy="455104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895985" y="2028190"/>
            <a:ext cx="217170" cy="21082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4"/>
          <a:stretch>
            <a:fillRect/>
          </a:stretch>
        </p:blipFill>
        <p:spPr>
          <a:xfrm rot="0">
            <a:off x="490855" y="1691005"/>
            <a:ext cx="6963410" cy="496951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진료협력센터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센터장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소개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센터장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협진병원센터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센터장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627380" y="2651760"/>
            <a:ext cx="6771005" cy="298513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30860" y="2527935"/>
            <a:ext cx="217170" cy="21082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bg1">
            <a:alpha val="36895"/>
          </a:schemeClr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05" y="1692275"/>
            <a:ext cx="7205345" cy="4843780"/>
          </a:xfrm>
          <a:prstGeom prst="rect"/>
          <a:noFill/>
        </p:spPr>
      </p:pic>
      <p:graphicFrame>
        <p:nvGraphicFramePr>
          <p:cNvPr id="38" name="Google Shape;38;p3"/>
          <p:cNvGraphicFramePr>
            <a:graphicFrameLocks noGrp="1"/>
          </p:cNvGraphicFramePr>
          <p:nvPr/>
        </p:nvGraphicFramePr>
        <p:xfrm>
          <a:off x="7473315" y="1694815"/>
          <a:ext cx="1985645" cy="21475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19405"/>
                <a:gridCol w="1666240"/>
              </a:tblGrid>
              <a:tr h="34925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헤더영역: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상단 메뉴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하위메뉴 표시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페이지 이동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우측 아이콘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마이페이지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퀵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메뉴: 자주 사용하는 페이지 표시 및 클릭시 해당페이지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지도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: 카카오 맵 이용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상단 버튼이용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병원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위치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주변 약국, 주차장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주유소 위치 표시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오른쪽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드롭다운바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이용해서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반경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조절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Google Shape;40;p3"/>
          <p:cNvSpPr>
            <a:spLocks/>
          </p:cNvSpPr>
          <p:nvPr/>
        </p:nvSpPr>
        <p:spPr>
          <a:xfrm rot="0">
            <a:off x="1463040" y="1690370"/>
            <a:ext cx="4933315" cy="25971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1" name="Google Shape;41;p3"/>
          <p:cNvSpPr>
            <a:spLocks/>
          </p:cNvSpPr>
          <p:nvPr/>
        </p:nvSpPr>
        <p:spPr>
          <a:xfrm rot="0">
            <a:off x="1373505" y="169481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Google Shape;42;p3"/>
          <p:cNvSpPr>
            <a:spLocks/>
          </p:cNvSpPr>
          <p:nvPr/>
        </p:nvSpPr>
        <p:spPr>
          <a:xfrm rot="0">
            <a:off x="1479550" y="3239135"/>
            <a:ext cx="4792345" cy="11582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3" name="Google Shape;43;p3"/>
          <p:cNvSpPr>
            <a:spLocks/>
          </p:cNvSpPr>
          <p:nvPr/>
        </p:nvSpPr>
        <p:spPr>
          <a:xfrm rot="0">
            <a:off x="1391920" y="314896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Google Shape;44;p3"/>
          <p:cNvSpPr>
            <a:spLocks/>
          </p:cNvSpPr>
          <p:nvPr/>
        </p:nvSpPr>
        <p:spPr>
          <a:xfrm rot="0">
            <a:off x="1464945" y="4532630"/>
            <a:ext cx="4806950" cy="136652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5" name="Google Shape;45;p3"/>
          <p:cNvSpPr>
            <a:spLocks/>
          </p:cNvSpPr>
          <p:nvPr/>
        </p:nvSpPr>
        <p:spPr>
          <a:xfrm rot="0">
            <a:off x="1377315" y="445071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5" name="표 6"/>
          <p:cNvGraphicFramePr>
            <a:graphicFrameLocks noGrp="1"/>
          </p:cNvGraphicFramePr>
          <p:nvPr/>
        </p:nvGraphicFramePr>
        <p:xfrm>
          <a:off x="271145" y="908685"/>
          <a:ext cx="9187815" cy="7727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ain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메인페이지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병원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메인메뉴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8411" b="12507"/>
          <a:stretch>
            <a:fillRect/>
          </a:stretch>
        </p:blipFill>
        <p:spPr>
          <a:xfrm rot="0">
            <a:off x="1056640" y="1666875"/>
            <a:ext cx="6263005" cy="503364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절차,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협력센터 문의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번호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필요서류, 유의사항 안내 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의뢰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안내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484755" y="2405380"/>
            <a:ext cx="4120515" cy="429450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372360" y="2305050"/>
            <a:ext cx="217170" cy="21082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250" y="1733550"/>
            <a:ext cx="6564630" cy="281559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신청현황 목록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UI-referral-5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의뢰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신청현황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신청현황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151380" y="3429635"/>
            <a:ext cx="4659630" cy="10318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150110" y="3344545"/>
            <a:ext cx="200660" cy="18097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" descr="C:/Users/itwill/AppData/Roaming/PolarisOffice/ETemp/8564_15214392/fImage4143117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1635" y="1693545"/>
            <a:ext cx="5494655" cy="508190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 버튼 클릭 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상세정보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거절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의뢰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 및 거절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606675" y="2540635"/>
            <a:ext cx="4420235" cy="423481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507615" y="2457450"/>
            <a:ext cx="201295" cy="1816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" descr="C:/Users/itwill/AppData/Roaming/PolarisOffice/ETemp/8564_15214392/fImage3513518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9885" y="1696720"/>
            <a:ext cx="5810885" cy="517906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752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 버튼 클릭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상세정보 확인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정보에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댓글 작성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댓글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상세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댓글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649855" y="2462530"/>
            <a:ext cx="4420235" cy="433514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585720" y="2371090"/>
            <a:ext cx="201295" cy="1816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도형 5"/>
          <p:cNvSpPr>
            <a:spLocks/>
          </p:cNvSpPr>
          <p:nvPr/>
        </p:nvSpPr>
        <p:spPr>
          <a:xfrm rot="0">
            <a:off x="2743200" y="5403850"/>
            <a:ext cx="4072255" cy="8051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도형 6"/>
          <p:cNvSpPr>
            <a:spLocks/>
          </p:cNvSpPr>
          <p:nvPr/>
        </p:nvSpPr>
        <p:spPr>
          <a:xfrm rot="0">
            <a:off x="3053715" y="5296535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8" descr="C:/Users/itwill/AppData/Roaming/PolarisOffice/ETemp/8564_15214392/fImage2824320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585" y="1798955"/>
            <a:ext cx="6701155" cy="27641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752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의뢰/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회송 환자 결과 조회 시 목록 확인 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 클릭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상세정보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접속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의뢰/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회송 환자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결과 목록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의뢰/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회송 환자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결과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 목록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706245" y="2719070"/>
            <a:ext cx="5481955" cy="174942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607185" y="2630805"/>
            <a:ext cx="201295" cy="1816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380480" y="3741420"/>
            <a:ext cx="478790" cy="27686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249035" y="3660140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0" descr="C:/Users/itwill/AppData/Roaming/PolarisOffice/ETemp/8564_15214392/fImage4486120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" y="1697355"/>
            <a:ext cx="6705600" cy="490093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협진의료진 전체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조회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검색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조회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검색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809750" y="2531745"/>
            <a:ext cx="5308600" cy="419671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02435" y="2388235"/>
            <a:ext cx="201295" cy="1816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2" descr="C:/Users/itwill/AppData/Roaming/PolarisOffice/ETemp/8564_15214392/fImage3007321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550" y="1773555"/>
            <a:ext cx="6845300" cy="363029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 목록 조회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진료협력센터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진료협력센터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593215" y="2554605"/>
            <a:ext cx="5481955" cy="276288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485900" y="250063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4" descr="C:/Users/itwill/AppData/Roaming/PolarisOffice/ETemp/8564_15214392/fImage5519722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2540" y="1696720"/>
            <a:ext cx="5819775" cy="512699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 네트워크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운영개요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개요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진료협력네트워크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개요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445895" y="2372360"/>
            <a:ext cx="5481955" cy="44862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338580" y="221488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5" descr="C:/Users/itwill/AppData/Roaming/PolarisOffice/ETemp/8564_15214392/fImage2658022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775" y="1763395"/>
            <a:ext cx="6909435" cy="348488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752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협력병원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 목록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조회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전화번호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링크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해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당 링크로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연결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UI-referral-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진료협력네트워크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731645" y="2831465"/>
            <a:ext cx="5542280" cy="240792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658620" y="273431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도형 16"/>
          <p:cNvSpPr>
            <a:spLocks/>
          </p:cNvSpPr>
          <p:nvPr/>
        </p:nvSpPr>
        <p:spPr>
          <a:xfrm rot="0">
            <a:off x="5115560" y="4286885"/>
            <a:ext cx="1795145" cy="6756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도형 17"/>
          <p:cNvSpPr>
            <a:spLocks/>
          </p:cNvSpPr>
          <p:nvPr/>
        </p:nvSpPr>
        <p:spPr>
          <a:xfrm rot="0">
            <a:off x="5011420" y="4178935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2" descr="C:/Users/itwill/AppData/Roaming/PolarisOffice/ETemp/8564_15214392/fImage75476247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7495" y="1671320"/>
            <a:ext cx="7204710" cy="512699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045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개요 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목적, 주요기능)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병원개요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병원개요 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112645" y="2199005"/>
            <a:ext cx="5256530" cy="374142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970405" y="205867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47" descr="C:/Users/itwill/AppData/Roaming/PolarisOffice/ETemp/8564_15214392/fImage1934538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210" y="1687195"/>
            <a:ext cx="7198360" cy="2651760"/>
          </a:xfrm>
          <a:prstGeom prst="rect"/>
          <a:noFill/>
        </p:spPr>
      </p:pic>
      <p:graphicFrame>
        <p:nvGraphicFramePr>
          <p:cNvPr id="38" name="Table 3"/>
          <p:cNvGraphicFramePr>
            <a:graphicFrameLocks noGrp="1"/>
          </p:cNvGraphicFramePr>
          <p:nvPr/>
        </p:nvGraphicFramePr>
        <p:xfrm>
          <a:off x="7473315" y="1694815"/>
          <a:ext cx="1985645" cy="14401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19405"/>
                <a:gridCol w="1666240"/>
              </a:tblGrid>
              <a:tr h="34925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일반회원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로그인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회원가입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관계자(협력의,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의료진)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로그인 및 회원가입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Rect 0"/>
          <p:cNvSpPr>
            <a:spLocks/>
          </p:cNvSpPr>
          <p:nvPr/>
        </p:nvSpPr>
        <p:spPr>
          <a:xfrm rot="0">
            <a:off x="3932555" y="3060700"/>
            <a:ext cx="2155190" cy="7670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aphicFrame>
        <p:nvGraphicFramePr>
          <p:cNvPr id="55" name="Table 3"/>
          <p:cNvGraphicFramePr>
            <a:graphicFrameLocks noGrp="1"/>
          </p:cNvGraphicFramePr>
          <p:nvPr/>
        </p:nvGraphicFramePr>
        <p:xfrm>
          <a:off x="271145" y="908685"/>
          <a:ext cx="9187815" cy="7620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ogin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로그인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</a:rPr>
                        <a:t>가입 유형선택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43" name="Rect 0"/>
          <p:cNvSpPr>
            <a:spLocks/>
          </p:cNvSpPr>
          <p:nvPr/>
        </p:nvSpPr>
        <p:spPr>
          <a:xfrm rot="0">
            <a:off x="3833495" y="2949575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1713865" y="3074670"/>
            <a:ext cx="2105660" cy="7702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1642110" y="2950210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0" descr="C:/Users/itwill/AppData/Roaming/PolarisOffice/ETemp/8564_15214392/fImage7324424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7495" y="1691640"/>
            <a:ext cx="7196455" cy="447421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미션,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비전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미션/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미션/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33905" y="2268855"/>
            <a:ext cx="5283835" cy="378396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75790" y="211963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3" descr="C:/Users/itwill/AppData/Roaming/PolarisOffice/ETemp/8564_15214392/fImage142047253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115" y="1688465"/>
            <a:ext cx="7136130" cy="41738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장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소개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인사말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5650" y="2312035"/>
            <a:ext cx="5317490" cy="346392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66900" y="217170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4" descr="C:/Users/itwill/AppData/Roaming/PolarisOffice/ETemp/8564_15214392/fImage34537259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875" y="1688465"/>
            <a:ext cx="7186295" cy="484124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연도별 병원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연혁 소개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461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연혁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연혁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5650" y="2312035"/>
            <a:ext cx="5352415" cy="421767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66900" y="217170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5" descr="C:/Users/itwill/AppData/Roaming/PolarisOffice/ETemp/8564_15214392/fImage275116265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780" y="1688465"/>
            <a:ext cx="7184390" cy="483108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조직도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조직도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조직도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5650" y="2312035"/>
            <a:ext cx="5352415" cy="421767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66900" y="217170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6" descr="C:/Users/itwill/AppData/Roaming/PolarisOffice/ETemp/8564_15214392/fImage39354271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970" y="1688465"/>
            <a:ext cx="7205345" cy="473646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진료과별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운영 철학 소개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운영철학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운영철학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5650" y="2312035"/>
            <a:ext cx="5352415" cy="401002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66900" y="217170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7" descr="C:/Users/itwill/AppData/Roaming/PolarisOffice/ETemp/8564_15214392/fImage699934277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970" y="1688465"/>
            <a:ext cx="7196455" cy="497967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동영상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첨부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소개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둘러보기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둘러보기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999615" y="2268855"/>
            <a:ext cx="5352415" cy="428688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66900" y="217170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8" descr="C:/Users/itwill/AppData/Roaming/PolarisOffice/ETemp/8564_15214392/fImage71083283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225" y="1688465"/>
            <a:ext cx="7205980" cy="493649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인원,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병상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환자 수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수술 및 검사 실적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 및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통계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ital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nfo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 및 통계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병원정보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현황 및 통계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6285" y="2259965"/>
            <a:ext cx="5386070" cy="427863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918970" y="216281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30" descr="C:/Users/itwill/AppData/Roaming/PolarisOffice/ETemp/8564_15214392/fImage23047290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160" y="1688465"/>
            <a:ext cx="7183120" cy="383603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공지사항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안내 목록 조회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되며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제목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글 상세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이용안내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026285" y="2259965"/>
            <a:ext cx="5308600" cy="295338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918970" y="216281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" descr="C:/Users/itwill/AppData/Roaming/PolarisOffice/ETemp/8564_15214392/fImage6209729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" y="1688465"/>
            <a:ext cx="7202805" cy="482409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752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공지사항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안내 목록 조회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되며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제목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글 상세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박스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행사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상세페이지로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접속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강좌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행사 안내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이용안내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강좌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행사 안내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939925" y="2173605"/>
            <a:ext cx="5360035" cy="449453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32610" y="201549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도형 32"/>
          <p:cNvSpPr>
            <a:spLocks/>
          </p:cNvSpPr>
          <p:nvPr/>
        </p:nvSpPr>
        <p:spPr>
          <a:xfrm rot="0">
            <a:off x="5610860" y="2736215"/>
            <a:ext cx="1611630" cy="60706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" name="도형 33"/>
          <p:cNvSpPr>
            <a:spLocks/>
          </p:cNvSpPr>
          <p:nvPr/>
        </p:nvSpPr>
        <p:spPr>
          <a:xfrm rot="0">
            <a:off x="5436235" y="2651760"/>
            <a:ext cx="216535" cy="18034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itwill/AppData/Roaming/PolarisOffice/ETemp/8564_15214392/fImage31163309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88465"/>
            <a:ext cx="7171055" cy="483235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240474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증명서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 신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청 화면 출력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증명서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종류, 진료기록, 수령방법 선택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후 신청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하기 클릭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서류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신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완료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제증명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서류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 - 제증명 발급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927100" y="2268855"/>
            <a:ext cx="5974715" cy="413956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775970" y="217106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090930" y="5697855"/>
            <a:ext cx="5525135" cy="55499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" name="도형 36"/>
          <p:cNvSpPr>
            <a:spLocks/>
          </p:cNvSpPr>
          <p:nvPr/>
        </p:nvSpPr>
        <p:spPr>
          <a:xfrm rot="0">
            <a:off x="1031240" y="5607050"/>
            <a:ext cx="216535" cy="18034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도형 37"/>
          <p:cNvSpPr>
            <a:spLocks/>
          </p:cNvSpPr>
          <p:nvPr/>
        </p:nvSpPr>
        <p:spPr>
          <a:xfrm rot="0">
            <a:off x="1127760" y="3552825"/>
            <a:ext cx="5525135" cy="14179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985520" y="3430905"/>
            <a:ext cx="216535" cy="18034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" descr="C:/Users/itwill/AppData/Roaming/PolarisOffice/ETemp/8564_15214392/fImage4062839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065" y="1688465"/>
            <a:ext cx="7190105" cy="4849495"/>
          </a:xfrm>
          <a:prstGeom prst="rect"/>
          <a:noFill/>
        </p:spPr>
      </p:pic>
      <p:graphicFrame>
        <p:nvGraphicFramePr>
          <p:cNvPr id="38" name="Table 3"/>
          <p:cNvGraphicFramePr>
            <a:graphicFrameLocks noGrp="1"/>
          </p:cNvGraphicFramePr>
          <p:nvPr/>
        </p:nvGraphicFramePr>
        <p:xfrm>
          <a:off x="7473315" y="1694815"/>
          <a:ext cx="1985645" cy="93345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19405"/>
                <a:gridCol w="1666240"/>
              </a:tblGrid>
              <a:tr h="34925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일반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 로그인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카카오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로그인 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Table 3"/>
          <p:cNvGraphicFramePr>
            <a:graphicFrameLocks noGrp="1"/>
          </p:cNvGraphicFramePr>
          <p:nvPr/>
        </p:nvGraphicFramePr>
        <p:xfrm>
          <a:off x="271145" y="865505"/>
          <a:ext cx="9187815" cy="7658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ogin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로그인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42" name="Rect 0"/>
          <p:cNvSpPr>
            <a:spLocks/>
          </p:cNvSpPr>
          <p:nvPr/>
        </p:nvSpPr>
        <p:spPr>
          <a:xfrm rot="0">
            <a:off x="2397760" y="3343275"/>
            <a:ext cx="3014980" cy="7702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2291715" y="3340100"/>
            <a:ext cx="217170" cy="22034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38" descr="C:/Users/itwill/AppData/Roaming/PolarisOffice/ETemp/8564_15214392/fImage64718330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1688465"/>
            <a:ext cx="7187565" cy="484124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69735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서류 발급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이력 조회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상세보기 선택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상세내역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다운로드 선택 시 pdf 파일 출력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제증명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이력조회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서류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발급 - 제증명 발급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이력조회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59715" y="2649855"/>
            <a:ext cx="7161530" cy="399224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6897370" y="254317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827395" y="5516245"/>
            <a:ext cx="1316990" cy="23431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687060" y="5431155"/>
            <a:ext cx="216535" cy="18034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0" descr="C:/Users/itwill/AppData/Roaming/PolarisOffice/ETemp/8564_15214392/fImage51843339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1688465"/>
            <a:ext cx="7187565" cy="484124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69735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자주묻는질문 목록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조회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14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질문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 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질문에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대한 답변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카테고리별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질문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검색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AQ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고객소통 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AQ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974215" y="2113280"/>
            <a:ext cx="5377815" cy="43211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49755" y="199771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164715" y="3429000"/>
            <a:ext cx="5057775" cy="4597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058670" y="3344545"/>
            <a:ext cx="216535" cy="18034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1" descr="C:/Users/itwill/AppData/Roaming/PolarisOffice/ETemp/8564_15214392/fImage48854354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88465"/>
            <a:ext cx="7197090" cy="483235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67132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소리 목록 확인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소리 답변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등록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 완료 미완료 표시 처리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58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-c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tomer_services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AQ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고객서비스 - 고객소통 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고객의소리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216150" y="2164715"/>
            <a:ext cx="4971415" cy="365442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057400" y="206692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도형 43"/>
          <p:cNvSpPr>
            <a:spLocks/>
          </p:cNvSpPr>
          <p:nvPr/>
        </p:nvSpPr>
        <p:spPr>
          <a:xfrm rot="0">
            <a:off x="6426835" y="3457575"/>
            <a:ext cx="501015" cy="20243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" name="도형 42"/>
          <p:cNvSpPr>
            <a:spLocks/>
          </p:cNvSpPr>
          <p:nvPr/>
        </p:nvSpPr>
        <p:spPr>
          <a:xfrm rot="0">
            <a:off x="6276975" y="333375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45" descr="C:/Users/itwill/AppData/Roaming/PolarisOffice/ETemp/8564_15214392/fImage36427365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160" y="1688465"/>
            <a:ext cx="7200265" cy="487553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 예약진료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문의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서비스,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회원정보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구성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-m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ypage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320040" y="2761615"/>
            <a:ext cx="1741170" cy="34734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65430" y="265620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6" descr="C:/Users/itwill/AppData/Roaming/PolarisOffice/ETemp/8564_15214392/fImage24010371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240" y="1688465"/>
            <a:ext cx="7195185" cy="484124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89674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4191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147764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1. 공지사항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본원,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협력기관)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 협진의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(진료의뢰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진료의뢰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결과조회, 의료진검색),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. 회원정보서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비스 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정보수정, 탈퇴,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로그아웃)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-m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ypage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372110" y="2649220"/>
            <a:ext cx="1741170" cy="34734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25755" y="254317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0" descr="C:/Users/itwill/AppData/Roaming/PolarisOffice/ETemp/8564_15214392/fImage24275403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88465"/>
            <a:ext cx="7185025" cy="484124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85737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56197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본원의 마이페이지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1. 공지사항 - 본원, 협력센터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2. 본원의 - 내 스케줄 확인, 내 예약 확인, 진료의뢰 신청, 현황, 제증명 발급, 의료진 검색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3. 회원정보 서비스 - 정보수정, 탈퇴, 로그아웃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-m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ypage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본원의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본원의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마이페이지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450215" y="2649220"/>
            <a:ext cx="1567815" cy="34734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25755" y="254317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3" descr="C:/Users/itwill/AppData/Roaming/PolarisOffice/ETemp/8564_15214392/fImage72485426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430" y="1689100"/>
            <a:ext cx="7207885" cy="485775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81835" cy="256286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45085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사용자관리,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병원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예약상담관리, 게시판 관리로 구분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표시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대시보드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이용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하여 가입자,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예약자,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게시판 등 표시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관리자 메인페이지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관리자 메인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320040" y="1713230"/>
            <a:ext cx="1429385" cy="13874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95580" y="168592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도형 55"/>
          <p:cNvSpPr>
            <a:spLocks/>
          </p:cNvSpPr>
          <p:nvPr/>
        </p:nvSpPr>
        <p:spPr>
          <a:xfrm rot="0">
            <a:off x="1948180" y="2105660"/>
            <a:ext cx="5394960" cy="438912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3" name="도형 54"/>
          <p:cNvSpPr>
            <a:spLocks/>
          </p:cNvSpPr>
          <p:nvPr/>
        </p:nvSpPr>
        <p:spPr>
          <a:xfrm rot="0">
            <a:off x="1860550" y="200850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6" descr="C:/Users/itwill/AppData/Roaming/PolarisOffice/ETemp/8564_15214392/fImage115223429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1689100"/>
            <a:ext cx="7179310" cy="4857750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환자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환자관리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194435" y="2718435"/>
            <a:ext cx="6200775" cy="384556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087755" y="262128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도형 58"/>
          <p:cNvSpPr>
            <a:spLocks/>
          </p:cNvSpPr>
          <p:nvPr/>
        </p:nvSpPr>
        <p:spPr>
          <a:xfrm rot="0">
            <a:off x="5994400" y="3030220"/>
            <a:ext cx="1132840" cy="2520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3" name="도형 57"/>
          <p:cNvSpPr>
            <a:spLocks/>
          </p:cNvSpPr>
          <p:nvPr/>
        </p:nvSpPr>
        <p:spPr>
          <a:xfrm rot="0">
            <a:off x="5887085" y="295275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표 59"/>
          <p:cNvGraphicFramePr>
            <a:graphicFrameLocks noGrp="1"/>
          </p:cNvGraphicFramePr>
          <p:nvPr/>
        </p:nvGraphicFramePr>
        <p:xfrm>
          <a:off x="7473315" y="1692910"/>
          <a:ext cx="1981835" cy="22593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911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9340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환자 전체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표시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40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예약 내역, 진료기록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확인, 비회원화 기능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60" descr="C:/Users/itwill/AppData/Roaming/PolarisOffice/ETemp/8564_15214392/fImage134328433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05" y="1685925"/>
            <a:ext cx="7204710" cy="4843780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353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-3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의사관리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099185" y="2181860"/>
            <a:ext cx="6339205" cy="43738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49325" y="208407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도형 61"/>
          <p:cNvSpPr>
            <a:spLocks/>
          </p:cNvSpPr>
          <p:nvPr/>
        </p:nvSpPr>
        <p:spPr>
          <a:xfrm rot="0">
            <a:off x="6096000" y="2908935"/>
            <a:ext cx="1066165" cy="2520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도형 62"/>
          <p:cNvSpPr>
            <a:spLocks/>
          </p:cNvSpPr>
          <p:nvPr/>
        </p:nvSpPr>
        <p:spPr>
          <a:xfrm rot="0">
            <a:off x="6025515" y="283146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표 63"/>
          <p:cNvGraphicFramePr>
            <a:graphicFrameLocks noGrp="1"/>
          </p:cNvGraphicFramePr>
          <p:nvPr/>
        </p:nvGraphicFramePr>
        <p:xfrm>
          <a:off x="7473315" y="1692910"/>
          <a:ext cx="1981835" cy="213804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 전체 표시 (진료과, 전문분야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수정가능)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저장,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상세(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스케줄 등록)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제 기능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66" descr="C:/Users/itwill/AppData/Roaming/PolarisOffice/ETemp/8564_15214392/fImage93523481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97355"/>
            <a:ext cx="7173595" cy="4849495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353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-4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783080" y="2277110"/>
            <a:ext cx="5534660" cy="35769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676400" y="217932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381750" y="2943225"/>
            <a:ext cx="805815" cy="235648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259195" y="283146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213804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 전체 표시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(아이디,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이름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소속병원,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전화번호,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이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메일,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가입일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상세정보, 협진요청내역, 협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요청등록 ,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협력의사 삭제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기능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685" y="1685290"/>
            <a:ext cx="7200265" cy="4851400"/>
          </a:xfrm>
          <a:prstGeom prst="rect"/>
          <a:noFill/>
        </p:spPr>
      </p:pic>
      <p:graphicFrame>
        <p:nvGraphicFramePr>
          <p:cNvPr id="58" name="Google Shape;58;g198fbe0088f_0_0"/>
          <p:cNvGraphicFramePr>
            <a:graphicFrameLocks noGrp="1"/>
          </p:cNvGraphicFramePr>
          <p:nvPr/>
        </p:nvGraphicFramePr>
        <p:xfrm>
          <a:off x="270510" y="915670"/>
          <a:ext cx="9188450" cy="7727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730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의료진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찾기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1" name="표 7"/>
          <p:cNvGraphicFramePr>
            <a:graphicFrameLocks noGrp="1"/>
          </p:cNvGraphicFramePr>
          <p:nvPr/>
        </p:nvGraphicFramePr>
        <p:xfrm>
          <a:off x="7473315" y="1694180"/>
          <a:ext cx="1985010" cy="18681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544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                         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드롭다운바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검색 및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이름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질병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명으로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검색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해서 찾기 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표시 및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상세보기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3" name="도형 9"/>
          <p:cNvSpPr>
            <a:spLocks/>
          </p:cNvSpPr>
          <p:nvPr/>
        </p:nvSpPr>
        <p:spPr>
          <a:xfrm rot="0">
            <a:off x="1536065" y="2371725"/>
            <a:ext cx="4685030" cy="3841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4" name="도형 10"/>
          <p:cNvSpPr>
            <a:spLocks/>
          </p:cNvSpPr>
          <p:nvPr/>
        </p:nvSpPr>
        <p:spPr>
          <a:xfrm rot="0">
            <a:off x="1431925" y="226631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5" name="도형 11"/>
          <p:cNvSpPr>
            <a:spLocks/>
          </p:cNvSpPr>
          <p:nvPr/>
        </p:nvSpPr>
        <p:spPr>
          <a:xfrm rot="0">
            <a:off x="1520190" y="2948940"/>
            <a:ext cx="4685030" cy="354457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6" name="도형 55"/>
          <p:cNvSpPr>
            <a:spLocks/>
          </p:cNvSpPr>
          <p:nvPr/>
        </p:nvSpPr>
        <p:spPr>
          <a:xfrm rot="0">
            <a:off x="1416050" y="285115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67" descr="C:/Users/itwill/AppData/Roaming/PolarisOffice/ETemp/8564_15214392/fImage59337489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065" y="1688465"/>
            <a:ext cx="7190105" cy="4858385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353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-5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가입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승인 대기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가입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승인 대기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783080" y="2277110"/>
            <a:ext cx="5534660" cy="35769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28470" y="217932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459855" y="3609975"/>
            <a:ext cx="857885" cy="4343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354445" y="351536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20993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승인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대기목록, 전체 신청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 확인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0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가입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승인 혹은 반려 선택 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68" descr="C:/Users/itwill/AppData/Roaming/PolarisOffice/ETemp/8564_15214392/fImage56249497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88465"/>
            <a:ext cx="7217410" cy="4867275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-6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774190" y="2277110"/>
            <a:ext cx="5534660" cy="13950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28470" y="217932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2122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공지사항 목록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확인,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관리자가 상세내용,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수정, 삭제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69" descr="C:/Users/itwill/AppData/Roaming/PolarisOffice/ETemp/8564_15214392/fImage648845034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88465"/>
            <a:ext cx="7208520" cy="4832350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353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-7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병원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내역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834515" y="2779395"/>
            <a:ext cx="5534660" cy="13950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28470" y="268160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2122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협진 내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확인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 상태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거절, 접수, 완료)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구분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변경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상세보기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70" descr="C:/Users/itwill/AppData/Roaming/PolarisOffice/ETemp/8564_15214392/fImage5627150915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88465"/>
            <a:ext cx="7191375" cy="4849495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-8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현황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631440" y="2865755"/>
            <a:ext cx="919480" cy="39941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2525395" y="2767965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2122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날짜 선택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시 환자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예약목록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조회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환자상세, 진료기록,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스케줄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조회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71" descr="C:/Users/itwill/AppData/Roaming/PolarisOffice/ETemp/8564_15214392/fImage76372515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79575"/>
            <a:ext cx="7199630" cy="4832350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-9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빠른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신청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빠른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 신청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886585" y="2658110"/>
            <a:ext cx="5448300" cy="264160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37360" y="256032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2122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빠른예약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신청 내역 목록 확인,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대기,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완료,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보류 상태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변경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72" descr="C:/Users/itwill/AppData/Roaming/PolarisOffice/ETemp/8564_15214392/fImage9553452199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88465"/>
            <a:ext cx="7193280" cy="4841240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-1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상담내역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예약/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상담내역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886585" y="2658110"/>
            <a:ext cx="5569585" cy="389763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37360" y="256032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2122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36385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84836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상담내역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목록 조회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상세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보기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선택 시 이메일, 전화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답변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상태변경 가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74" descr="C:/Users/itwill/AppData/Roaming/PolarisOffice/ETemp/8564_15214392/fImage58368528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1688465"/>
            <a:ext cx="7208520" cy="4849495"/>
          </a:xfrm>
          <a:prstGeom prst="rect"/>
          <a:noFill/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9320"/>
          <a:ext cx="9187815" cy="7480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78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dmin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-11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언론보도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게시판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- </a:t>
                      </a: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언론보도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1886585" y="2753360"/>
            <a:ext cx="5353050" cy="138620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780540" y="2612390"/>
            <a:ext cx="211455" cy="201295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7473315" y="1692910"/>
          <a:ext cx="1981835" cy="140716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29565"/>
                <a:gridCol w="1652270"/>
              </a:tblGrid>
              <a:tr h="41719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98996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언론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보도 목록 확인,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각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게시글 상세, 수정,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삭제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가능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게시판 </a:t>
                      </a:r>
                      <a:r>
                        <a:rPr lang="ko-KR" sz="800" kern="1200" cap="none" i="0" b="0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관리 전체 카테고리 동일)</a:t>
                      </a:r>
                      <a:endParaRPr lang="ko-KR" altLang="en-US" sz="8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89100"/>
            <a:ext cx="7195185" cy="4839970"/>
          </a:xfrm>
          <a:prstGeom prst="rect"/>
          <a:noFill/>
        </p:spPr>
      </p:pic>
      <p:graphicFrame>
        <p:nvGraphicFramePr>
          <p:cNvPr id="65" name="Google Shape;65;g198fbe0088f_0_20"/>
          <p:cNvGraphicFramePr>
            <a:graphicFrameLocks noGrp="1"/>
          </p:cNvGraphicFramePr>
          <p:nvPr/>
        </p:nvGraphicFramePr>
        <p:xfrm>
          <a:off x="7473315" y="1692910"/>
          <a:ext cx="1999615" cy="187579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상세정보 표시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예약하기 버튼 클릭시 예약 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의료진찾기 페이지 혹은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진료과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페이지로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월/주에 있는 스케쥴을 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오전/오후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나눠 아이콘으로 표시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표 57"/>
          <p:cNvGraphicFramePr>
            <a:graphicFrameLocks noGrp="1"/>
          </p:cNvGraphicFramePr>
          <p:nvPr/>
        </p:nvGraphicFramePr>
        <p:xfrm>
          <a:off x="271145" y="908685"/>
          <a:ext cx="9187815" cy="77089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tor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-02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상세보기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의사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상세보기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68" name="도형 59"/>
          <p:cNvSpPr>
            <a:spLocks/>
          </p:cNvSpPr>
          <p:nvPr/>
        </p:nvSpPr>
        <p:spPr>
          <a:xfrm rot="0">
            <a:off x="1506855" y="2239645"/>
            <a:ext cx="4751070" cy="175387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9" name="도형 60"/>
          <p:cNvSpPr>
            <a:spLocks/>
          </p:cNvSpPr>
          <p:nvPr/>
        </p:nvSpPr>
        <p:spPr>
          <a:xfrm rot="0">
            <a:off x="1409700" y="214884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0" name="도형 61"/>
          <p:cNvSpPr>
            <a:spLocks/>
          </p:cNvSpPr>
          <p:nvPr/>
        </p:nvSpPr>
        <p:spPr>
          <a:xfrm rot="0">
            <a:off x="1475740" y="4150360"/>
            <a:ext cx="4789170" cy="11988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1" name="도형 72"/>
          <p:cNvSpPr>
            <a:spLocks/>
          </p:cNvSpPr>
          <p:nvPr/>
        </p:nvSpPr>
        <p:spPr>
          <a:xfrm rot="0">
            <a:off x="1363980" y="403796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6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" y="1692275"/>
            <a:ext cx="7181215" cy="4851400"/>
          </a:xfrm>
          <a:prstGeom prst="rect"/>
          <a:noFill/>
        </p:spPr>
      </p:pic>
      <p:graphicFrame>
        <p:nvGraphicFramePr>
          <p:cNvPr id="3" name="표 63"/>
          <p:cNvGraphicFramePr>
            <a:graphicFrameLocks noGrp="1"/>
          </p:cNvGraphicFramePr>
          <p:nvPr/>
        </p:nvGraphicFramePr>
        <p:xfrm>
          <a:off x="7473315" y="1692910"/>
          <a:ext cx="1999615" cy="187579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검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색해서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찾기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 표시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클릭시 해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당 진료과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보기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64"/>
          <p:cNvGraphicFramePr>
            <a:graphicFrameLocks noGrp="1"/>
          </p:cNvGraphicFramePr>
          <p:nvPr/>
        </p:nvGraphicFramePr>
        <p:xfrm>
          <a:off x="271145" y="908685"/>
          <a:ext cx="9187815" cy="77089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partment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-01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찾기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료과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5" name="도형 65"/>
          <p:cNvSpPr>
            <a:spLocks/>
          </p:cNvSpPr>
          <p:nvPr/>
        </p:nvSpPr>
        <p:spPr>
          <a:xfrm rot="0">
            <a:off x="2864485" y="2212340"/>
            <a:ext cx="1979295" cy="6965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도형 69"/>
          <p:cNvSpPr>
            <a:spLocks/>
          </p:cNvSpPr>
          <p:nvPr/>
        </p:nvSpPr>
        <p:spPr>
          <a:xfrm rot="0">
            <a:off x="1542415" y="3046095"/>
            <a:ext cx="4860290" cy="348869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" name="도형 70"/>
          <p:cNvSpPr>
            <a:spLocks/>
          </p:cNvSpPr>
          <p:nvPr/>
        </p:nvSpPr>
        <p:spPr>
          <a:xfrm rot="0">
            <a:off x="2748280" y="211074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도형 66"/>
          <p:cNvSpPr>
            <a:spLocks/>
          </p:cNvSpPr>
          <p:nvPr/>
        </p:nvSpPr>
        <p:spPr>
          <a:xfrm rot="0">
            <a:off x="1438910" y="2947035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2275"/>
            <a:ext cx="7195185" cy="4836160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87579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소개및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의료진페이지 스왑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버튼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과소개(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과 설명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및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 질환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페이지 돌아기기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진료예약페이지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7089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partment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-02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소개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상세 소개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5" name="Rect 0"/>
          <p:cNvSpPr>
            <a:spLocks/>
          </p:cNvSpPr>
          <p:nvPr/>
        </p:nvSpPr>
        <p:spPr>
          <a:xfrm rot="0">
            <a:off x="1428750" y="2513330"/>
            <a:ext cx="557530" cy="25717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417955" y="2840990"/>
            <a:ext cx="4839970" cy="269875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313815" y="274193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326515" y="240411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1694180"/>
            <a:ext cx="7195185" cy="4834255"/>
          </a:xfrm>
          <a:prstGeom prst="rect"/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473315" y="1692910"/>
          <a:ext cx="1999615" cy="104521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32740"/>
                <a:gridCol w="1666875"/>
              </a:tblGrid>
              <a:tr h="33782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설명</a:t>
                      </a:r>
                      <a:endParaRPr lang="ko-KR" altLang="en-US" sz="800" kern="120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해당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과 의료진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 </a:t>
                      </a:r>
                      <a:r>
                        <a:rPr lang="ko-KR" sz="800" kern="1200" cap="none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표시 및 클릭시 의료진 상세보기 페이지 이동</a:t>
                      </a:r>
                      <a:endParaRPr lang="ko-KR" altLang="en-US" sz="800" kern="1200" cap="none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1145" y="908685"/>
          <a:ext cx="9187815" cy="77089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4189095"/>
                <a:gridCol w="1224280"/>
                <a:gridCol w="2411095"/>
              </a:tblGrid>
              <a:tr h="254000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화면ID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UI-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partment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-02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의료진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요구사항 No.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cap="none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작성자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i="0" cap="none" b="0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marL="0" indent="0" rtl="0" algn="ctr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i="0" b="0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화면 설명</a:t>
                      </a:r>
                      <a:endParaRPr lang="ko-KR" altLang="en-US" sz="1000" kern="1200" i="0" cap="none" b="0" strike="noStrike">
                        <a:solidFill>
                          <a:schemeClr val="dk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진료과 의료진 </a:t>
                      </a:r>
                      <a:r>
                        <a:rPr lang="ko-KR" sz="1000" kern="1200" cap="none" strike="noStrike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전체 보기 페이지</a:t>
                      </a:r>
                      <a:endParaRPr lang="ko-KR" altLang="en-US" sz="10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17955" y="2665095"/>
            <a:ext cx="5118100" cy="286004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dash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299210" y="2559050"/>
            <a:ext cx="216535" cy="219710"/>
          </a:xfrm>
          <a:prstGeom prst="flowChartConnector"/>
          <a:solidFill>
            <a:schemeClr val="lt1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cap="none" i="0" b="1" strike="noStrik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ko-KR" altLang="en-US" sz="1000" cap="none" i="0" b="1" strike="noStrike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56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csy00127</dc:creator>
  <cp:lastModifiedBy>csy00127</cp:lastModifiedBy>
  <cp:version>10.105.280.55985</cp:version>
</cp:coreProperties>
</file>